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'resumenRaza (21)'!$A$17</c:f>
              <c:strCache>
                <c:ptCount val="1"/>
                <c:pt idx="0">
                  <c:v>APTAS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5"/>
                    </a:solidFill>
                    <a:latin typeface="+mj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'resumenRaza (21)'!$B$15:$G$16</c:f>
              <c:multiLvlStrCache>
                <c:ptCount val="6"/>
                <c:lvl>
                  <c:pt idx="0">
                    <c:v>100%IB</c:v>
                  </c:pt>
                  <c:pt idx="1">
                    <c:v>50%IB</c:v>
                  </c:pt>
                  <c:pt idx="2">
                    <c:v>75%IB</c:v>
                  </c:pt>
                  <c:pt idx="3">
                    <c:v>100%IB</c:v>
                  </c:pt>
                  <c:pt idx="4">
                    <c:v>50%IB</c:v>
                  </c:pt>
                  <c:pt idx="5">
                    <c:v>75%IB</c:v>
                  </c:pt>
                </c:lvl>
                <c:lvl>
                  <c:pt idx="0">
                    <c:v>CEBO CAMPO</c:v>
                  </c:pt>
                  <c:pt idx="3">
                    <c:v>CEBO</c:v>
                  </c:pt>
                </c:lvl>
              </c:multiLvlStrCache>
            </c:multiLvlStrRef>
          </c:cat>
          <c:val>
            <c:numRef>
              <c:f>'resumenRaza (21)'!$B$17:$G$17</c:f>
              <c:numCache>
                <c:formatCode>#,##0</c:formatCode>
                <c:ptCount val="6"/>
                <c:pt idx="0">
                  <c:v>1792</c:v>
                </c:pt>
                <c:pt idx="1">
                  <c:v>12776</c:v>
                </c:pt>
                <c:pt idx="2">
                  <c:v>1105</c:v>
                </c:pt>
                <c:pt idx="3">
                  <c:v>664</c:v>
                </c:pt>
                <c:pt idx="4">
                  <c:v>49935</c:v>
                </c:pt>
                <c:pt idx="5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D7-4740-A038-BDFB88F6FBB4}"/>
            </c:ext>
          </c:extLst>
        </c:ser>
        <c:ser>
          <c:idx val="1"/>
          <c:order val="1"/>
          <c:tx>
            <c:strRef>
              <c:f>'resumenRaza (21)'!$A$18</c:f>
              <c:strCache>
                <c:ptCount val="1"/>
                <c:pt idx="0">
                  <c:v>PESADAS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j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'resumenRaza (21)'!$B$15:$G$16</c:f>
              <c:multiLvlStrCache>
                <c:ptCount val="6"/>
                <c:lvl>
                  <c:pt idx="0">
                    <c:v>100%IB</c:v>
                  </c:pt>
                  <c:pt idx="1">
                    <c:v>50%IB</c:v>
                  </c:pt>
                  <c:pt idx="2">
                    <c:v>75%IB</c:v>
                  </c:pt>
                  <c:pt idx="3">
                    <c:v>100%IB</c:v>
                  </c:pt>
                  <c:pt idx="4">
                    <c:v>50%IB</c:v>
                  </c:pt>
                  <c:pt idx="5">
                    <c:v>75%IB</c:v>
                  </c:pt>
                </c:lvl>
                <c:lvl>
                  <c:pt idx="0">
                    <c:v>CEBO CAMPO</c:v>
                  </c:pt>
                  <c:pt idx="3">
                    <c:v>CEBO</c:v>
                  </c:pt>
                </c:lvl>
              </c:multiLvlStrCache>
            </c:multiLvlStrRef>
          </c:cat>
          <c:val>
            <c:numRef>
              <c:f>'resumenRaza (21)'!$B$18:$G$18</c:f>
              <c:numCache>
                <c:formatCode>#,##0</c:formatCode>
                <c:ptCount val="6"/>
                <c:pt idx="0">
                  <c:v>1823</c:v>
                </c:pt>
                <c:pt idx="1">
                  <c:v>13042</c:v>
                </c:pt>
                <c:pt idx="2">
                  <c:v>1127</c:v>
                </c:pt>
                <c:pt idx="3">
                  <c:v>826</c:v>
                </c:pt>
                <c:pt idx="4">
                  <c:v>51156</c:v>
                </c:pt>
                <c:pt idx="5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D7-4740-A038-BDFB88F6FBB4}"/>
            </c:ext>
          </c:extLst>
        </c:ser>
        <c:ser>
          <c:idx val="2"/>
          <c:order val="2"/>
          <c:tx>
            <c:strRef>
              <c:f>'resumenRaza (21)'!$A$19</c:f>
              <c:strCache>
                <c:ptCount val="1"/>
                <c:pt idx="0">
                  <c:v>TOTAL SAC. ALIM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/>
                    </a:solidFill>
                    <a:latin typeface="+mj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'resumenRaza (21)'!$B$15:$G$16</c:f>
              <c:multiLvlStrCache>
                <c:ptCount val="6"/>
                <c:lvl>
                  <c:pt idx="0">
                    <c:v>100%IB</c:v>
                  </c:pt>
                  <c:pt idx="1">
                    <c:v>50%IB</c:v>
                  </c:pt>
                  <c:pt idx="2">
                    <c:v>75%IB</c:v>
                  </c:pt>
                  <c:pt idx="3">
                    <c:v>100%IB</c:v>
                  </c:pt>
                  <c:pt idx="4">
                    <c:v>50%IB</c:v>
                  </c:pt>
                  <c:pt idx="5">
                    <c:v>75%IB</c:v>
                  </c:pt>
                </c:lvl>
                <c:lvl>
                  <c:pt idx="0">
                    <c:v>CEBO CAMPO</c:v>
                  </c:pt>
                  <c:pt idx="3">
                    <c:v>CEBO</c:v>
                  </c:pt>
                </c:lvl>
              </c:multiLvlStrCache>
            </c:multiLvlStrRef>
          </c:cat>
          <c:val>
            <c:numRef>
              <c:f>'resumenRaza (21)'!$B$19:$G$19</c:f>
              <c:numCache>
                <c:formatCode>#,##0</c:formatCode>
                <c:ptCount val="6"/>
                <c:pt idx="0">
                  <c:v>15992</c:v>
                </c:pt>
                <c:pt idx="3">
                  <c:v>52027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D7-4740-A038-BDFB88F6FB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67356080"/>
        <c:axId val="667360240"/>
        <c:axId val="0"/>
      </c:bar3DChart>
      <c:catAx>
        <c:axId val="667356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667360240"/>
        <c:crosses val="autoZero"/>
        <c:auto val="1"/>
        <c:lblAlgn val="ctr"/>
        <c:lblOffset val="100"/>
        <c:noMultiLvlLbl val="0"/>
      </c:catAx>
      <c:valAx>
        <c:axId val="667360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66735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j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'resumenRaza (21)'!$A$13</c:f>
              <c:strCache>
                <c:ptCount val="1"/>
                <c:pt idx="0">
                  <c:v>PMCA/ALIM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5"/>
                    </a:solidFill>
                    <a:latin typeface="+mj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'resumenRaza (21)'!$B$11:$G$12</c:f>
              <c:multiLvlStrCache>
                <c:ptCount val="6"/>
                <c:lvl>
                  <c:pt idx="0">
                    <c:v>100%IB</c:v>
                  </c:pt>
                  <c:pt idx="1">
                    <c:v>50%IB</c:v>
                  </c:pt>
                  <c:pt idx="2">
                    <c:v>75%IB</c:v>
                  </c:pt>
                  <c:pt idx="3">
                    <c:v>100%IB</c:v>
                  </c:pt>
                  <c:pt idx="4">
                    <c:v>50%IB</c:v>
                  </c:pt>
                  <c:pt idx="5">
                    <c:v>75%IB</c:v>
                  </c:pt>
                </c:lvl>
                <c:lvl>
                  <c:pt idx="0">
                    <c:v>CEBO CAMPO</c:v>
                  </c:pt>
                  <c:pt idx="3">
                    <c:v>CEBO</c:v>
                  </c:pt>
                </c:lvl>
              </c:multiLvlStrCache>
            </c:multiLvlStrRef>
          </c:cat>
          <c:val>
            <c:numRef>
              <c:f>'resumenRaza (21)'!$B$13:$G$13</c:f>
              <c:numCache>
                <c:formatCode>0.0</c:formatCode>
                <c:ptCount val="6"/>
                <c:pt idx="0">
                  <c:v>135.02065782891444</c:v>
                </c:pt>
                <c:pt idx="3">
                  <c:v>130.07045841582257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8B-4648-8B44-47FA4104BA2F}"/>
            </c:ext>
          </c:extLst>
        </c:ser>
        <c:ser>
          <c:idx val="1"/>
          <c:order val="1"/>
          <c:tx>
            <c:strRef>
              <c:f>'resumenRaza (21)'!$A$14</c:f>
              <c:strCache>
                <c:ptCount val="1"/>
                <c:pt idx="0">
                  <c:v>PMCA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4.7607649987057845E-3"/>
                  <c:y val="-1.2538531301604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1B8B-4648-8B44-47FA4104BA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j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'resumenRaza (21)'!$B$11:$G$12</c:f>
              <c:multiLvlStrCache>
                <c:ptCount val="6"/>
                <c:lvl>
                  <c:pt idx="0">
                    <c:v>100%IB</c:v>
                  </c:pt>
                  <c:pt idx="1">
                    <c:v>50%IB</c:v>
                  </c:pt>
                  <c:pt idx="2">
                    <c:v>75%IB</c:v>
                  </c:pt>
                  <c:pt idx="3">
                    <c:v>100%IB</c:v>
                  </c:pt>
                  <c:pt idx="4">
                    <c:v>50%IB</c:v>
                  </c:pt>
                  <c:pt idx="5">
                    <c:v>75%IB</c:v>
                  </c:pt>
                </c:lvl>
                <c:lvl>
                  <c:pt idx="0">
                    <c:v>CEBO CAMPO</c:v>
                  </c:pt>
                  <c:pt idx="3">
                    <c:v>CEBO</c:v>
                  </c:pt>
                </c:lvl>
              </c:multiLvlStrCache>
            </c:multiLvlStrRef>
          </c:cat>
          <c:val>
            <c:numRef>
              <c:f>'resumenRaza (21)'!$B$14:$G$14</c:f>
              <c:numCache>
                <c:formatCode>0.0</c:formatCode>
                <c:ptCount val="6"/>
                <c:pt idx="0">
                  <c:v>132.56</c:v>
                </c:pt>
                <c:pt idx="1">
                  <c:v>135</c:v>
                </c:pt>
                <c:pt idx="2">
                  <c:v>139.24</c:v>
                </c:pt>
                <c:pt idx="3">
                  <c:v>134.66</c:v>
                </c:pt>
                <c:pt idx="4">
                  <c:v>129.97999999999999</c:v>
                </c:pt>
                <c:pt idx="5">
                  <c:v>148.66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8B-4648-8B44-47FA4104BA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64421568"/>
        <c:axId val="664421984"/>
        <c:axId val="0"/>
      </c:bar3DChart>
      <c:catAx>
        <c:axId val="6644215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664421984"/>
        <c:crosses val="autoZero"/>
        <c:auto val="1"/>
        <c:lblAlgn val="ctr"/>
        <c:lblOffset val="100"/>
        <c:noMultiLvlLbl val="0"/>
      </c:catAx>
      <c:valAx>
        <c:axId val="6644219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pPr>
            <a:endParaRPr lang="es-ES"/>
          </a:p>
        </c:txPr>
        <c:crossAx val="664421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2"/>
              </a:solidFill>
              <a:latin typeface="+mj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+mj-lt"/>
        </a:defRPr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414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679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665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3157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799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212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50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7939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8557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226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1782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2AE3E-C655-4562-AAEC-1C6500C5E5BF}" type="datetimeFigureOut">
              <a:rPr lang="es-ES" smtClean="0"/>
              <a:t>16/05/2022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E51B5-84F0-4583-B979-3F9EEEE9B1E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3795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1">
            <a:extLst>
              <a:ext uri="{FF2B5EF4-FFF2-40B4-BE49-F238E27FC236}">
                <a16:creationId xmlns:a16="http://schemas.microsoft.com/office/drawing/2014/main" id="{67BCAC52-EDC8-41D5-B319-148233CF7077}"/>
              </a:ext>
            </a:extLst>
          </p:cNvPr>
          <p:cNvSpPr txBox="1"/>
          <p:nvPr/>
        </p:nvSpPr>
        <p:spPr>
          <a:xfrm>
            <a:off x="6649663" y="6249787"/>
            <a:ext cx="2435614" cy="25168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1400" b="1" dirty="0" err="1">
                <a:solidFill>
                  <a:srgbClr val="002060"/>
                </a:solidFill>
                <a:highlight>
                  <a:srgbClr val="FFFF00"/>
                </a:highlight>
                <a:latin typeface="Abadi Extra Light" panose="020B0204020104020204" pitchFamily="34" charset="0"/>
              </a:rPr>
              <a:t>PMCA</a:t>
            </a:r>
            <a:r>
              <a:rPr lang="es-ES_tradnl" sz="1400" b="1" dirty="0">
                <a:solidFill>
                  <a:srgbClr val="002060"/>
                </a:solidFill>
                <a:highlight>
                  <a:srgbClr val="FFFF00"/>
                </a:highlight>
                <a:latin typeface="Abadi Extra Light" panose="020B0204020104020204" pitchFamily="34" charset="0"/>
              </a:rPr>
              <a:t>: PESO MEDIO CANAL APTA</a:t>
            </a:r>
            <a:endParaRPr lang="es-ES" sz="1400" b="1" dirty="0">
              <a:solidFill>
                <a:srgbClr val="002060"/>
              </a:solidFill>
              <a:highlight>
                <a:srgbClr val="FFFF00"/>
              </a:highlight>
              <a:latin typeface="Abadi Extra Light" panose="020B0204020104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C0FF9DEB-62FC-4B15-BEC3-3E52DB28441A}"/>
              </a:ext>
            </a:extLst>
          </p:cNvPr>
          <p:cNvSpPr txBox="1"/>
          <p:nvPr/>
        </p:nvSpPr>
        <p:spPr>
          <a:xfrm>
            <a:off x="526026" y="251245"/>
            <a:ext cx="4950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b="1" dirty="0">
                <a:solidFill>
                  <a:srgbClr val="002060"/>
                </a:solidFill>
                <a:latin typeface="Abadi Extra Light" panose="020B0204020104020204" pitchFamily="34" charset="0"/>
              </a:rPr>
              <a:t>SACRIFICIOS Y CANALES APTAS. ALIMENTACIÓN Y TIPO GENÉTICO</a:t>
            </a:r>
          </a:p>
          <a:p>
            <a:pPr algn="ctr"/>
            <a:r>
              <a:rPr lang="es-ES_tradnl" sz="1200" b="1" dirty="0">
                <a:solidFill>
                  <a:srgbClr val="002060"/>
                </a:solidFill>
                <a:latin typeface="Abadi Extra Light" panose="020B0204020104020204" pitchFamily="34" charset="0"/>
              </a:rPr>
              <a:t>SEMANA </a:t>
            </a:r>
            <a:r>
              <a:rPr lang="es-ES_tradnl" sz="1200" b="1" dirty="0" smtClean="0">
                <a:solidFill>
                  <a:srgbClr val="002060"/>
                </a:solidFill>
                <a:highlight>
                  <a:srgbClr val="FFFF00"/>
                </a:highlight>
                <a:latin typeface="Abadi Extra Light" panose="020B0204020104020204" pitchFamily="34" charset="0"/>
              </a:rPr>
              <a:t>09-05</a:t>
            </a:r>
            <a:r>
              <a:rPr lang="es-ES_tradnl" sz="1200" b="1" dirty="0" smtClean="0">
                <a:solidFill>
                  <a:srgbClr val="002060"/>
                </a:solidFill>
                <a:highlight>
                  <a:srgbClr val="FFFF00"/>
                </a:highlight>
                <a:latin typeface="Abadi Extra Light" panose="020B0204020104020204" pitchFamily="34" charset="0"/>
              </a:rPr>
              <a:t> </a:t>
            </a:r>
            <a:r>
              <a:rPr lang="es-ES_tradnl" sz="1200" b="1" dirty="0" smtClean="0">
                <a:solidFill>
                  <a:srgbClr val="002060"/>
                </a:solidFill>
                <a:highlight>
                  <a:srgbClr val="FFFF00"/>
                </a:highlight>
                <a:latin typeface="Abadi Extra Light" panose="020B0204020104020204" pitchFamily="34" charset="0"/>
              </a:rPr>
              <a:t>A </a:t>
            </a:r>
            <a:r>
              <a:rPr lang="es-ES_tradnl" sz="1200" b="1" dirty="0" smtClean="0">
                <a:solidFill>
                  <a:srgbClr val="002060"/>
                </a:solidFill>
                <a:highlight>
                  <a:srgbClr val="FFFF00"/>
                </a:highlight>
                <a:latin typeface="Abadi Extra Light" panose="020B0204020104020204" pitchFamily="34" charset="0"/>
              </a:rPr>
              <a:t>15</a:t>
            </a:r>
            <a:r>
              <a:rPr lang="es-ES_tradnl" sz="1200" b="1" dirty="0" smtClean="0">
                <a:solidFill>
                  <a:srgbClr val="002060"/>
                </a:solidFill>
                <a:highlight>
                  <a:srgbClr val="FFFF00"/>
                </a:highlight>
                <a:latin typeface="Abadi Extra Light" panose="020B0204020104020204" pitchFamily="34" charset="0"/>
              </a:rPr>
              <a:t>-05-2022</a:t>
            </a:r>
            <a:endParaRPr lang="es-ES" sz="1200" b="1" dirty="0">
              <a:solidFill>
                <a:srgbClr val="002060"/>
              </a:solidFill>
              <a:highlight>
                <a:srgbClr val="FFFF00"/>
              </a:highlight>
              <a:latin typeface="Abadi Extra Light" panose="020B0204020104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B8D9A77-5DA2-4920-9CFC-2852DD70BEB1}"/>
              </a:ext>
            </a:extLst>
          </p:cNvPr>
          <p:cNvSpPr txBox="1"/>
          <p:nvPr/>
        </p:nvSpPr>
        <p:spPr>
          <a:xfrm>
            <a:off x="6096000" y="317257"/>
            <a:ext cx="57780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200" b="1" dirty="0">
                <a:solidFill>
                  <a:srgbClr val="002060"/>
                </a:solidFill>
                <a:latin typeface="Abadi Extra Light" panose="020B0204020104020204" pitchFamily="34" charset="0"/>
              </a:rPr>
              <a:t>PESO MEDIO (Kg.) DE CANALES APTAS POR ALIMENTACIÓN Y TIPO GENÉTICO</a:t>
            </a:r>
          </a:p>
          <a:p>
            <a:pPr algn="ctr"/>
            <a:r>
              <a:rPr lang="es-ES_tradnl" sz="1200" b="1" dirty="0">
                <a:solidFill>
                  <a:srgbClr val="002060"/>
                </a:solidFill>
                <a:latin typeface="Abadi Extra Light" panose="020B0204020104020204" pitchFamily="34" charset="0"/>
              </a:rPr>
              <a:t>Y </a:t>
            </a:r>
            <a:r>
              <a:rPr lang="es-ES_tradnl" sz="1200" b="1" dirty="0" err="1">
                <a:solidFill>
                  <a:srgbClr val="002060"/>
                </a:solidFill>
                <a:latin typeface="Abadi Extra Light" panose="020B0204020104020204" pitchFamily="34" charset="0"/>
              </a:rPr>
              <a:t>PMCA</a:t>
            </a:r>
            <a:r>
              <a:rPr lang="es-ES_tradnl" sz="1200" b="1" dirty="0">
                <a:solidFill>
                  <a:srgbClr val="002060"/>
                </a:solidFill>
                <a:latin typeface="Abadi Extra Light" panose="020B0204020104020204" pitchFamily="34" charset="0"/>
              </a:rPr>
              <a:t> / ALIMENTACIÓN</a:t>
            </a:r>
            <a:endParaRPr lang="es-ES" sz="1200" b="1" dirty="0">
              <a:solidFill>
                <a:srgbClr val="002060"/>
              </a:solidFill>
              <a:latin typeface="Abadi Extra Light" panose="020B0204020104020204" pitchFamily="34" charset="0"/>
            </a:endParaRPr>
          </a:p>
        </p:txBody>
      </p:sp>
      <p:pic>
        <p:nvPicPr>
          <p:cNvPr id="8" name="Imagen 7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9B3AA11A-5D92-494C-AA3F-75D0CAD0A0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1277" y="6006499"/>
            <a:ext cx="629229" cy="738263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ED94CF40-B113-48D0-92A5-5D7A28B679C7}"/>
              </a:ext>
            </a:extLst>
          </p:cNvPr>
          <p:cNvSpPr txBox="1"/>
          <p:nvPr/>
        </p:nvSpPr>
        <p:spPr>
          <a:xfrm>
            <a:off x="1375183" y="6249787"/>
            <a:ext cx="37672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b="1" dirty="0">
                <a:highlight>
                  <a:srgbClr val="FFFF00"/>
                </a:highlight>
                <a:latin typeface="Abadi Extra Light" panose="020B0204020104020204" pitchFamily="34" charset="0"/>
              </a:rPr>
              <a:t>TOTAL SACRIFICIOS SEMANA: </a:t>
            </a:r>
            <a:r>
              <a:rPr lang="es-ES_tradnl" sz="1600" b="1" dirty="0" smtClean="0">
                <a:highlight>
                  <a:srgbClr val="FFFF00"/>
                </a:highlight>
                <a:latin typeface="Abadi Extra Light" panose="020B0204020104020204" pitchFamily="34" charset="0"/>
              </a:rPr>
              <a:t>68.019</a:t>
            </a:r>
            <a:endParaRPr lang="es-ES" sz="1600" b="1" dirty="0">
              <a:highlight>
                <a:srgbClr val="FFFF00"/>
              </a:highlight>
              <a:latin typeface="Abadi Extra Light" panose="020B0204020104020204" pitchFamily="34" charset="0"/>
            </a:endParaRPr>
          </a:p>
        </p:txBody>
      </p:sp>
      <p:graphicFrame>
        <p:nvGraphicFramePr>
          <p:cNvPr id="10" name="Grá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317632"/>
              </p:ext>
            </p:extLst>
          </p:nvPr>
        </p:nvGraphicFramePr>
        <p:xfrm>
          <a:off x="692726" y="942110"/>
          <a:ext cx="5126183" cy="5172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7471944"/>
              </p:ext>
            </p:extLst>
          </p:nvPr>
        </p:nvGraphicFramePr>
        <p:xfrm>
          <a:off x="6096000" y="942109"/>
          <a:ext cx="5335277" cy="5064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723908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42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Abadi Extra Light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24</cp:revision>
  <cp:lastPrinted>2022-01-24T08:32:48Z</cp:lastPrinted>
  <dcterms:created xsi:type="dcterms:W3CDTF">2022-01-23T18:27:36Z</dcterms:created>
  <dcterms:modified xsi:type="dcterms:W3CDTF">2022-05-16T07:24:18Z</dcterms:modified>
</cp:coreProperties>
</file>